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Raleway"/>
      <p:regular r:id="rId44"/>
      <p:bold r:id="rId45"/>
      <p:italic r:id="rId46"/>
      <p:boldItalic r:id="rId47"/>
    </p:embeddedFont>
    <p:embeddedFont>
      <p:font typeface="Lato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52" roundtripDataSignature="AMtx7miIU6qMgSspaT3NS6SHmuK3/xtS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Raleway-regular.fntdata"/><Relationship Id="rId43" Type="http://schemas.openxmlformats.org/officeDocument/2006/relationships/slide" Target="slides/slide38.xml"/><Relationship Id="rId46" Type="http://schemas.openxmlformats.org/officeDocument/2006/relationships/font" Target="fonts/Raleway-italic.fntdata"/><Relationship Id="rId45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regular.fntdata"/><Relationship Id="rId47" Type="http://schemas.openxmlformats.org/officeDocument/2006/relationships/font" Target="fonts/Raleway-boldItalic.fntdata"/><Relationship Id="rId49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-boldItalic.fntdata"/><Relationship Id="rId50" Type="http://schemas.openxmlformats.org/officeDocument/2006/relationships/font" Target="fonts/Lato-italic.fntdata"/><Relationship Id="rId52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3" name="Google Shape;35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4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4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4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40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4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4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4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4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49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49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4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4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4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" name="Google Shape;23;p4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4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4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4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4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4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43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4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4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4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45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45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4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4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4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4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4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4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4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4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4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8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tefan.popescu@fmi.unibuc.ro" TargetMode="External"/><Relationship Id="rId4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1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1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1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2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17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31.png"/><Relationship Id="rId5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Relationship Id="rId4" Type="http://schemas.openxmlformats.org/officeDocument/2006/relationships/image" Target="../media/image31.png"/><Relationship Id="rId5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31.png"/><Relationship Id="rId5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Relationship Id="rId4" Type="http://schemas.openxmlformats.org/officeDocument/2006/relationships/image" Target="../media/image31.png"/><Relationship Id="rId5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docs.google.com/document/d/1ETLxR8Tc0UJcnDxJWldoYV9rKbAFoBZb8fbh79iQQmM/edit?usp=sharing" TargetMode="External"/><Relationship Id="rId4" Type="http://schemas.openxmlformats.org/officeDocument/2006/relationships/hyperlink" Target="https://docs.google.com/document/d/1xfgRPAUWl-3fqb0peeswV7N1EDh6RWRu5TnaUc0PQL8/edit?usp=sharing" TargetMode="External"/><Relationship Id="rId5" Type="http://schemas.openxmlformats.org/officeDocument/2006/relationships/image" Target="../media/image11.png"/><Relationship Id="rId6" Type="http://schemas.openxmlformats.org/officeDocument/2006/relationships/image" Target="../media/image31.png"/><Relationship Id="rId7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Relationship Id="rId4" Type="http://schemas.openxmlformats.org/officeDocument/2006/relationships/image" Target="../media/image30.jpg"/><Relationship Id="rId5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Relationship Id="rId4" Type="http://schemas.openxmlformats.org/officeDocument/2006/relationships/image" Target="../media/image32.jpg"/><Relationship Id="rId5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png"/><Relationship Id="rId4" Type="http://schemas.openxmlformats.org/officeDocument/2006/relationships/image" Target="../media/image28.jpg"/><Relationship Id="rId5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Relationship Id="rId4" Type="http://schemas.openxmlformats.org/officeDocument/2006/relationships/image" Target="../media/image29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drive.google.com/file/d/1i5UGZkDKWmkIbp-pq3Ls8PBlp8TsvvWa/view?usp=sharing" TargetMode="External"/><Relationship Id="rId4" Type="http://schemas.openxmlformats.org/officeDocument/2006/relationships/hyperlink" Target="https://docs.google.com/document/d/1ETLxR8Tc0UJcnDxJWldoYV9rKbAFoBZb8fbh79iQQmM/edit?usp=sharing" TargetMode="External"/><Relationship Id="rId5" Type="http://schemas.openxmlformats.org/officeDocument/2006/relationships/hyperlink" Target="https://docs.google.com/document/d/1xfgRPAUWl-3fqb0peeswV7N1EDh6RWRu5TnaUc0PQL8/edit?usp=sharing" TargetMode="External"/><Relationship Id="rId6" Type="http://schemas.openxmlformats.org/officeDocument/2006/relationships/image" Target="../media/image11.png"/><Relationship Id="rId7" Type="http://schemas.openxmlformats.org/officeDocument/2006/relationships/image" Target="../media/image29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.png"/><Relationship Id="rId4" Type="http://schemas.openxmlformats.org/officeDocument/2006/relationships/image" Target="../media/image29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1.png"/><Relationship Id="rId4" Type="http://schemas.openxmlformats.org/officeDocument/2006/relationships/image" Target="../media/image29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png"/><Relationship Id="rId4" Type="http://schemas.openxmlformats.org/officeDocument/2006/relationships/image" Target="../media/image29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Relationship Id="rId4" Type="http://schemas.openxmlformats.org/officeDocument/2006/relationships/image" Target="../media/image29.jpg"/><Relationship Id="rId5" Type="http://schemas.openxmlformats.org/officeDocument/2006/relationships/image" Target="../media/image3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1.png"/><Relationship Id="rId4" Type="http://schemas.openxmlformats.org/officeDocument/2006/relationships/image" Target="../media/image29.jpg"/><Relationship Id="rId5" Type="http://schemas.openxmlformats.org/officeDocument/2006/relationships/image" Target="../media/image3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drive.google.com/file/d/1i5UGZkDKWmkIbp-pq3Ls8PBlp8TsvvWa/view?usp=sharing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29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docs.google.com/document/d/1ETLxR8Tc0UJcnDxJWldoYV9rKbAFoBZb8fbh79iQQmM/edit?usp=sharing" TargetMode="External"/><Relationship Id="rId4" Type="http://schemas.openxmlformats.org/officeDocument/2006/relationships/hyperlink" Target="https://docs.google.com/document/d/1xfgRPAUWl-3fqb0peeswV7N1EDh6RWRu5TnaUc0PQL8/edit?usp=sharing" TargetMode="External"/><Relationship Id="rId5" Type="http://schemas.openxmlformats.org/officeDocument/2006/relationships/image" Target="../media/image11.png"/><Relationship Id="rId6" Type="http://schemas.openxmlformats.org/officeDocument/2006/relationships/image" Target="../media/image2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1582375" y="763200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4"/>
              <a:buNone/>
            </a:pPr>
            <a:r>
              <a:rPr lang="ro"/>
              <a:t>Algoritmi Avansați 2022</a:t>
            </a:r>
            <a:br>
              <a:rPr lang="ro"/>
            </a:br>
            <a:r>
              <a:rPr lang="ro"/>
              <a:t>c-6</a:t>
            </a:r>
            <a:br>
              <a:rPr lang="ro"/>
            </a:br>
            <a:r>
              <a:rPr lang="ro" sz="3300"/>
              <a:t>Randomized Algorithms</a:t>
            </a:r>
            <a:endParaRPr sz="3300"/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729625" y="3401500"/>
            <a:ext cx="76881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Lect. Dr. Ștefan Popescu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Email: </a:t>
            </a:r>
            <a:r>
              <a:rPr b="1" lang="ro" u="sng">
                <a:solidFill>
                  <a:schemeClr val="hlink"/>
                </a:solidFill>
                <a:hlinkClick r:id="rId3"/>
              </a:rPr>
              <a:t>stefan.popescu@fmi.unibuc.ro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ro"/>
              <a:t>Grup Teams:</a:t>
            </a:r>
            <a:br>
              <a:rPr lang="ro"/>
            </a:b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000" y="3358800"/>
            <a:ext cx="5485325" cy="17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Monte Carlo</a:t>
            </a:r>
            <a:endParaRPr/>
          </a:p>
        </p:txBody>
      </p:sp>
      <p:sp>
        <p:nvSpPr>
          <p:cNvPr id="155" name="Google Shape;155;p10"/>
          <p:cNvSpPr txBox="1"/>
          <p:nvPr>
            <p:ph idx="1" type="body"/>
          </p:nvPr>
        </p:nvSpPr>
        <p:spPr>
          <a:xfrm>
            <a:off x="729450" y="2078875"/>
            <a:ext cx="7688700" cy="26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Exemplu de problemă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56" name="Google Shape;15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3400" y="503150"/>
            <a:ext cx="2925151" cy="1950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Monte Carlo</a:t>
            </a:r>
            <a:endParaRPr/>
          </a:p>
        </p:txBody>
      </p:sp>
      <p:sp>
        <p:nvSpPr>
          <p:cNvPr id="164" name="Google Shape;164;p11"/>
          <p:cNvSpPr txBox="1"/>
          <p:nvPr>
            <p:ph idx="1" type="body"/>
          </p:nvPr>
        </p:nvSpPr>
        <p:spPr>
          <a:xfrm>
            <a:off x="729450" y="2078875"/>
            <a:ext cx="7688700" cy="26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65" name="Google Shape;16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3400" y="503150"/>
            <a:ext cx="2925151" cy="195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79829" y="483925"/>
            <a:ext cx="3464170" cy="194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Monte Carlo</a:t>
            </a:r>
            <a:endParaRPr/>
          </a:p>
        </p:txBody>
      </p:sp>
      <p:sp>
        <p:nvSpPr>
          <p:cNvPr id="174" name="Google Shape;174;p12"/>
          <p:cNvSpPr txBox="1"/>
          <p:nvPr>
            <p:ph idx="1" type="body"/>
          </p:nvPr>
        </p:nvSpPr>
        <p:spPr>
          <a:xfrm>
            <a:off x="729450" y="2078875"/>
            <a:ext cx="7688700" cy="26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br>
              <a:rPr b="1" lang="ro"/>
            </a:br>
            <a:endParaRPr b="1"/>
          </a:p>
        </p:txBody>
      </p:sp>
      <p:pic>
        <p:nvPicPr>
          <p:cNvPr id="175" name="Google Shape;17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3400" y="503150"/>
            <a:ext cx="2925151" cy="195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79829" y="483925"/>
            <a:ext cx="3464170" cy="194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84" name="Google Shape;184;p13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Alternative: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85" name="Google Shape;18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92" name="Google Shape;192;p14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Alternative: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Implementare naivă. Complexitate ?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93" name="Google Shape;1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00" name="Google Shape;200;p15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Alternative: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Implementare naivă. Complexitate: O(n</a:t>
            </a:r>
            <a:r>
              <a:rPr b="1" baseline="30000" lang="ro"/>
              <a:t>3</a:t>
            </a:r>
            <a:r>
              <a:rPr b="1" lang="ro"/>
              <a:t>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01" name="Google Shape;20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08" name="Google Shape;208;p16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Alternative: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Implementare naivă. Complexitate: O(n</a:t>
            </a:r>
            <a:r>
              <a:rPr b="1" baseline="30000" lang="ro"/>
              <a:t>3</a:t>
            </a:r>
            <a:r>
              <a:rPr b="1" lang="ro"/>
              <a:t>)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Strassen (1969). O(n</a:t>
            </a:r>
            <a:r>
              <a:rPr b="1" baseline="30000" lang="ro"/>
              <a:t>log7</a:t>
            </a:r>
            <a:r>
              <a:rPr b="1" lang="ro"/>
              <a:t>)=O(n</a:t>
            </a:r>
            <a:r>
              <a:rPr b="1" baseline="30000" lang="ro"/>
              <a:t>2,81</a:t>
            </a:r>
            <a:r>
              <a:rPr b="1" lang="ro"/>
              <a:t>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09" name="Google Shape;20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16" name="Google Shape;216;p17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Alternative: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Implementare naivă. Complexitate: O(n</a:t>
            </a:r>
            <a:r>
              <a:rPr b="1" baseline="30000" lang="ro"/>
              <a:t>3</a:t>
            </a:r>
            <a:r>
              <a:rPr b="1" lang="ro"/>
              <a:t>)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Strassen (1969). O(n</a:t>
            </a:r>
            <a:r>
              <a:rPr b="1" baseline="30000" lang="ro"/>
              <a:t>log7</a:t>
            </a:r>
            <a:r>
              <a:rPr b="1" lang="ro"/>
              <a:t>)=O(n</a:t>
            </a:r>
            <a:r>
              <a:rPr b="1" baseline="30000" lang="ro"/>
              <a:t>2,81</a:t>
            </a:r>
            <a:r>
              <a:rPr b="1" lang="ro"/>
              <a:t>)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Coppersmith-Winograd (1990). O(n</a:t>
            </a:r>
            <a:r>
              <a:rPr b="1" baseline="30000" lang="ro"/>
              <a:t>2,376</a:t>
            </a:r>
            <a:r>
              <a:rPr b="1" lang="ro"/>
              <a:t>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17" name="Google Shape;21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24" name="Google Shape;224;p18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Matrix  Multiplication Check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A,B,C - trei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</a:t>
            </a:r>
            <a:r>
              <a:rPr b="1" lang="ro" u="sng"/>
              <a:t>verificăm</a:t>
            </a:r>
            <a:r>
              <a:rPr b="1" lang="ro"/>
              <a:t> dacă AxB=C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25" name="Google Shape;22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32" name="Google Shape;232;p19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Matrix  Multiplication Check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A,B,C - trei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</a:t>
            </a:r>
            <a:r>
              <a:rPr b="1" lang="ro" u="sng"/>
              <a:t>verificăm</a:t>
            </a:r>
            <a:r>
              <a:rPr b="1" lang="ro"/>
              <a:t> dacă AxB=C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Se poate mai bine decât ”calea directă”?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33" name="Google Shape;23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Cuprins</a:t>
            </a:r>
            <a:endParaRPr/>
          </a:p>
        </p:txBody>
      </p:sp>
      <p:sp>
        <p:nvSpPr>
          <p:cNvPr id="94" name="Google Shape;94;p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Descriere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Probleme: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Check Matrix multiplication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Quicksort</a:t>
            </a:r>
            <a:br>
              <a:rPr b="1" lang="ro"/>
            </a:b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79822" y="514697"/>
            <a:ext cx="1564175" cy="156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40" name="Google Shape;240;p20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Matrix  Multiplication Check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A,B,C - trei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</a:t>
            </a:r>
            <a:r>
              <a:rPr b="1" lang="ro" u="sng"/>
              <a:t>verificăm</a:t>
            </a:r>
            <a:r>
              <a:rPr b="1" lang="ro"/>
              <a:t> dacă AxB=C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Se poate mai bine decât ”calea directă”?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DA!</a:t>
            </a:r>
            <a:br>
              <a:rPr b="1" lang="ro"/>
            </a:br>
            <a:endParaRPr b="1"/>
          </a:p>
        </p:txBody>
      </p:sp>
      <p:pic>
        <p:nvPicPr>
          <p:cNvPr id="241" name="Google Shape;24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48" name="Google Shape;248;p21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Algoritm probabilist cu următoarele proprietăți:</a:t>
            </a:r>
            <a:br>
              <a:rPr b="1" lang="ro"/>
            </a:b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A, B, C - matricile din problemă. </a:t>
            </a:r>
            <a:endParaRPr b="1"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Dacă AxB=C, atunci algoritmul va returna </a:t>
            </a:r>
            <a:r>
              <a:rPr b="1" lang="ro" u="sng"/>
              <a:t>întotdeauna ”</a:t>
            </a:r>
            <a:r>
              <a:rPr b="1" i="1" lang="ro" u="sng"/>
              <a:t>DA</a:t>
            </a:r>
            <a:r>
              <a:rPr b="1" lang="ro" u="sng"/>
              <a:t>”</a:t>
            </a:r>
            <a:endParaRPr b="1" u="sng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Dacă AxB≠C, atunci algoritmul va returna ”</a:t>
            </a:r>
            <a:r>
              <a:rPr b="1" i="1" lang="ro"/>
              <a:t>NU</a:t>
            </a:r>
            <a:r>
              <a:rPr b="1" lang="ro"/>
              <a:t>” cu o probabilitate &gt;=1/2</a:t>
            </a:r>
            <a:endParaRPr b="1"/>
          </a:p>
        </p:txBody>
      </p:sp>
      <p:pic>
        <p:nvPicPr>
          <p:cNvPr id="249" name="Google Shape;24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1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57" name="Google Shape;257;p22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Problemă: A,B,C - 3 matrici pătrate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; Trebuie să verificăm dacă AxB=C.</a:t>
            </a:r>
            <a:endParaRPr b="1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 sz="2000"/>
          </a:p>
        </p:txBody>
      </p:sp>
      <p:pic>
        <p:nvPicPr>
          <p:cNvPr id="258" name="Google Shape;25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Problemă: A,B,C - 3 matrici pătrate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; Trebuie să verificăm dacă AxB=C.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000"/>
              <a:t>Soluție: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Generam un vector binar </a:t>
            </a:r>
            <a:r>
              <a:rPr b="1" i="1" lang="ro" sz="2000"/>
              <a:t>r</a:t>
            </a:r>
            <a:r>
              <a:rPr b="1" lang="ro" sz="2000"/>
              <a:t> de lungime </a:t>
            </a:r>
            <a:r>
              <a:rPr b="1" i="1" lang="ro" sz="2000"/>
              <a:t>n</a:t>
            </a:r>
            <a:r>
              <a:rPr b="1" lang="ro" sz="2000"/>
              <a:t> cu Pr[r</a:t>
            </a:r>
            <a:r>
              <a:rPr b="1" baseline="-25000" lang="ro" sz="2000"/>
              <a:t>i</a:t>
            </a:r>
            <a:r>
              <a:rPr b="1" lang="ro" sz="2000"/>
              <a:t>=1]=½.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Dacă Ax(Br)=Cr, return ”DA”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Altfel return ”NU”</a:t>
            </a:r>
            <a:endParaRPr b="1" sz="2000"/>
          </a:p>
        </p:txBody>
      </p:sp>
      <p:pic>
        <p:nvPicPr>
          <p:cNvPr id="267" name="Google Shape;26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3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75" name="Google Shape;275;p24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2000"/>
              <a:t>Soluție: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Generam un vector binar </a:t>
            </a:r>
            <a:r>
              <a:rPr b="1" i="1" lang="ro" sz="2000"/>
              <a:t>r</a:t>
            </a:r>
            <a:r>
              <a:rPr b="1" lang="ro" sz="2000"/>
              <a:t> de lungime </a:t>
            </a:r>
            <a:r>
              <a:rPr b="1" i="1" lang="ro" sz="2000"/>
              <a:t>n</a:t>
            </a:r>
            <a:r>
              <a:rPr b="1" lang="ro" sz="2000"/>
              <a:t> cu Pr[r</a:t>
            </a:r>
            <a:r>
              <a:rPr b="1" baseline="-25000" lang="ro" sz="2000"/>
              <a:t>i</a:t>
            </a:r>
            <a:r>
              <a:rPr b="1" lang="ro" sz="2000"/>
              <a:t>=1]=½.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Dacă Ax(Br)=Cr, return ”DA”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Altfel return ”NU”</a:t>
            </a:r>
            <a:endParaRPr b="1" sz="20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76" name="Google Shape;27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4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"/>
          <p:cNvSpPr txBox="1"/>
          <p:nvPr/>
        </p:nvSpPr>
        <p:spPr>
          <a:xfrm>
            <a:off x="7111575" y="2643150"/>
            <a:ext cx="1822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Complexitate?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85" name="Google Shape;285;p25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2000"/>
              <a:t>Soluție: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Generam un vector binar </a:t>
            </a:r>
            <a:r>
              <a:rPr b="1" i="1" lang="ro" sz="2000"/>
              <a:t>r</a:t>
            </a:r>
            <a:r>
              <a:rPr b="1" lang="ro" sz="2000"/>
              <a:t> de lungime </a:t>
            </a:r>
            <a:r>
              <a:rPr b="1" i="1" lang="ro" sz="2000"/>
              <a:t>n</a:t>
            </a:r>
            <a:r>
              <a:rPr b="1" lang="ro" sz="2000"/>
              <a:t> cu Pr[r</a:t>
            </a:r>
            <a:r>
              <a:rPr b="1" baseline="-25000" lang="ro" sz="2000"/>
              <a:t>i</a:t>
            </a:r>
            <a:r>
              <a:rPr b="1" lang="ro" sz="2000"/>
              <a:t>=1]=½.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Dacă Ax(Br)=Cr, return ”DA”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Altfel return ”NU”</a:t>
            </a:r>
            <a:endParaRPr b="1" sz="20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86" name="Google Shape;28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5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5"/>
          <p:cNvSpPr txBox="1"/>
          <p:nvPr/>
        </p:nvSpPr>
        <p:spPr>
          <a:xfrm>
            <a:off x="7111575" y="2643150"/>
            <a:ext cx="1822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ro" sz="1300" u="none" cap="none" strike="noStrike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Complexitate: O(n</a:t>
            </a:r>
            <a:r>
              <a:rPr b="1" baseline="30000" i="0" lang="ro" sz="1300" u="none" cap="none" strike="noStrike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i="0" lang="ro" sz="1300" u="none" cap="none" strike="noStrike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 b="1" i="0" sz="1400" u="none" cap="none" strike="noStrike">
              <a:solidFill>
                <a:srgbClr val="274E1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95" name="Google Shape;295;p26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2000"/>
              <a:t>Soluție: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Generam un vector binar </a:t>
            </a:r>
            <a:r>
              <a:rPr b="1" i="1" lang="ro" sz="2000"/>
              <a:t>r</a:t>
            </a:r>
            <a:r>
              <a:rPr b="1" lang="ro" sz="2000"/>
              <a:t> de lungime </a:t>
            </a:r>
            <a:r>
              <a:rPr b="1" i="1" lang="ro" sz="2000"/>
              <a:t>n</a:t>
            </a:r>
            <a:r>
              <a:rPr b="1" lang="ro" sz="2000"/>
              <a:t> cu Pr[r</a:t>
            </a:r>
            <a:r>
              <a:rPr b="1" baseline="-25000" lang="ro" sz="2000"/>
              <a:t>i</a:t>
            </a:r>
            <a:r>
              <a:rPr b="1" lang="ro" sz="2000"/>
              <a:t>=1]=½.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Dacă Ax(Br)=Cr, return ”DA”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Altfel return ”NU”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1500" u="sng"/>
              <a:t>Observație: </a:t>
            </a:r>
            <a:r>
              <a:rPr b="1" lang="ro" sz="1500"/>
              <a:t>Dacă AxB≠C, atunci Pr[Ax(Br)≠Cr]≥1/2 </a:t>
            </a:r>
            <a:endParaRPr b="1" sz="15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 sz="1500"/>
              <a:t>Justificare: </a:t>
            </a:r>
            <a:r>
              <a:rPr b="1" lang="ro" sz="1500" u="sng">
                <a:solidFill>
                  <a:schemeClr val="hlink"/>
                </a:solidFill>
                <a:hlinkClick r:id="rId3"/>
              </a:rPr>
              <a:t>Seria 23</a:t>
            </a:r>
            <a:r>
              <a:rPr b="1" lang="ro" sz="1500"/>
              <a:t> &amp; </a:t>
            </a:r>
            <a:r>
              <a:rPr b="1" lang="ro" sz="1500" u="sng">
                <a:solidFill>
                  <a:schemeClr val="hlink"/>
                </a:solidFill>
                <a:hlinkClick r:id="rId4"/>
              </a:rPr>
              <a:t>Seria 24</a:t>
            </a:r>
            <a:r>
              <a:rPr b="1" lang="ro" sz="1500"/>
              <a:t>; Pt simplitate vom presupune ca matricile sunt binare (doar elemente de 0 si 1)</a:t>
            </a:r>
            <a:endParaRPr b="1" sz="1500"/>
          </a:p>
        </p:txBody>
      </p:sp>
      <p:pic>
        <p:nvPicPr>
          <p:cNvPr id="296" name="Google Shape;296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6"/>
          <p:cNvPicPr preferRelativeResize="0"/>
          <p:nvPr/>
        </p:nvPicPr>
        <p:blipFill rotWithShape="1">
          <a:blip r:embed="rId6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6"/>
          <p:cNvSpPr txBox="1"/>
          <p:nvPr/>
        </p:nvSpPr>
        <p:spPr>
          <a:xfrm>
            <a:off x="7111575" y="2643150"/>
            <a:ext cx="1822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ro" sz="1300" u="none" cap="none" strike="noStrike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Complexitate: O(n</a:t>
            </a:r>
            <a:r>
              <a:rPr b="1" baseline="30000" i="0" lang="ro" sz="1300" u="none" cap="none" strike="noStrike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i="0" lang="ro" sz="1300" u="none" cap="none" strike="noStrike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 b="1" i="0" sz="1400" u="none" cap="none" strike="noStrike">
              <a:solidFill>
                <a:srgbClr val="274E1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05" name="Google Shape;305;p27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Quicksort. </a:t>
            </a:r>
            <a:r>
              <a:rPr lang="ro" sz="1900"/>
              <a:t>(C.A.R. Hoare, Moscova, 1959)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900"/>
          </a:p>
        </p:txBody>
      </p:sp>
      <p:pic>
        <p:nvPicPr>
          <p:cNvPr id="306" name="Google Shape;30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5" cy="20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14" name="Google Shape;314;p28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Quicksort. </a:t>
            </a:r>
            <a:r>
              <a:rPr lang="ro" sz="1900"/>
              <a:t>(C.A.R. Hoare, Moscova, 1959)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Algoritm Bazat pe strategia Divide-et-Impera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Primește ca input un șir A de elemente comparabile, returnează șirul A sortat. 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Sortează oarecum asemănător ca sortarea prin inserție: la fiecare pas se fixează un element pe poziția sa.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900"/>
          </a:p>
        </p:txBody>
      </p:sp>
      <p:pic>
        <p:nvPicPr>
          <p:cNvPr id="315" name="Google Shape;31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5" cy="20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23" name="Google Shape;323;p29"/>
          <p:cNvSpPr txBox="1"/>
          <p:nvPr>
            <p:ph idx="1" type="body"/>
          </p:nvPr>
        </p:nvSpPr>
        <p:spPr>
          <a:xfrm>
            <a:off x="729450" y="2078875"/>
            <a:ext cx="7688700" cy="30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Quicksort. </a:t>
            </a:r>
            <a:r>
              <a:rPr lang="ro" sz="1900"/>
              <a:t>(C.A.R. Hoare, Moscova, 1959)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Pașii: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Divide: se alege un element </a:t>
            </a:r>
            <a:r>
              <a:rPr i="1" lang="ro" sz="1900"/>
              <a:t>x</a:t>
            </a:r>
            <a:r>
              <a:rPr lang="ro" sz="1900"/>
              <a:t> din șirul A pe post de pivot. Se partiționează A în L (elementele &lt;x), G (elementele &gt;x) și E (elementele =x).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Conquer: aplicăm recursiv sortarea pe șirurile L, respectiv G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Combinare: ...</a:t>
            </a:r>
            <a:endParaRPr sz="1900"/>
          </a:p>
        </p:txBody>
      </p:sp>
      <p:pic>
        <p:nvPicPr>
          <p:cNvPr id="324" name="Google Shape;32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5" cy="20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01" name="Google Shape;101;p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Ce sunt?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02" name="Google Shape;10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32" name="Google Shape;332;p30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Basic Quicksort. </a:t>
            </a:r>
            <a:endParaRPr b="1" sz="1900" u="sng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Alegem pivotul x ca fiind fie A[1], fie A[n]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În mod repetat eliminăm fiecare element y din A</a:t>
            </a:r>
            <a:endParaRPr sz="1900"/>
          </a:p>
          <a:p>
            <a:pPr indent="-3492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</a:pPr>
            <a:r>
              <a:rPr lang="ro" sz="1900"/>
              <a:t>inserăm y fie în L, G, sau E, în funcție de relația față de x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Fiecare inserție și ștergere durează O(1)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Partiționarea durează O(n)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900"/>
          </a:p>
        </p:txBody>
      </p:sp>
      <p:pic>
        <p:nvPicPr>
          <p:cNvPr id="333" name="Google Shape;33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40" name="Google Shape;340;p31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Basic Quicksort. </a:t>
            </a:r>
            <a:endParaRPr b="1" sz="1900" u="sng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Alegem pivotul x ca fiind fie A[1], fie A[n]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În mod repetat eliminăm fiecare element y din A</a:t>
            </a:r>
            <a:endParaRPr sz="1900"/>
          </a:p>
          <a:p>
            <a:pPr indent="-3492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</a:pPr>
            <a:r>
              <a:rPr lang="ro" sz="1900"/>
              <a:t>inserăm y fie în L, G, sau E, în funcție de relația față de x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Fiecare inserție și ștergere durează O(1)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Partiționarea durează O(n)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ro" sz="1900"/>
              <a:t>detalii în </a:t>
            </a:r>
            <a:r>
              <a:rPr lang="ro" sz="1900" u="sng">
                <a:solidFill>
                  <a:schemeClr val="hlink"/>
                </a:solidFill>
                <a:hlinkClick r:id="rId3"/>
              </a:rPr>
              <a:t>CLRS </a:t>
            </a:r>
            <a:r>
              <a:rPr lang="ro" sz="1900"/>
              <a:t>pag 171; Analiza algortimului: </a:t>
            </a:r>
            <a:r>
              <a:rPr b="1" lang="ro" sz="15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23</a:t>
            </a:r>
            <a:r>
              <a:rPr b="1" lang="ro" sz="1500"/>
              <a:t> &amp; </a:t>
            </a:r>
            <a:r>
              <a:rPr b="1" lang="ro" sz="15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24</a:t>
            </a:r>
            <a:r>
              <a:rPr lang="ro" sz="1900"/>
              <a:t> -O(n</a:t>
            </a:r>
            <a:r>
              <a:rPr baseline="30000" lang="ro" sz="1900"/>
              <a:t>2</a:t>
            </a:r>
            <a:r>
              <a:rPr lang="ro" sz="1900"/>
              <a:t>)</a:t>
            </a:r>
            <a:endParaRPr sz="1900"/>
          </a:p>
        </p:txBody>
      </p:sp>
      <p:pic>
        <p:nvPicPr>
          <p:cNvPr id="341" name="Google Shape;341;p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48" name="Google Shape;348;p32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Quicksort. </a:t>
            </a:r>
            <a:endParaRPr b="1" sz="1900" u="sng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ro" sz="1900"/>
              <a:t>Q: Cum ne asigurăm ca găsim un pivot bun?</a:t>
            </a:r>
            <a:endParaRPr sz="1900"/>
          </a:p>
        </p:txBody>
      </p:sp>
      <p:pic>
        <p:nvPicPr>
          <p:cNvPr id="349" name="Google Shape;34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56" name="Google Shape;356;p33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Quicksort. </a:t>
            </a:r>
            <a:endParaRPr b="1" sz="1900" u="sng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Q: Cum să asigurăm ca găsim un pivot bun?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A: Găsirea medianei! 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Q: Timp?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900"/>
          </a:p>
        </p:txBody>
      </p:sp>
      <p:pic>
        <p:nvPicPr>
          <p:cNvPr id="357" name="Google Shape;35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64" name="Google Shape;364;p34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Quicksort. </a:t>
            </a:r>
            <a:endParaRPr b="1" sz="1900" u="sng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Q: Cum să asigurăm ca găsim un pivot bun?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A: Găsirea medianei! 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Q: Timp?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A: Găsirea medianei se face în timp asimptotic liniar!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900"/>
          </a:p>
        </p:txBody>
      </p:sp>
      <p:pic>
        <p:nvPicPr>
          <p:cNvPr id="365" name="Google Shape;36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72" name="Google Shape;372;p35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Quicksort: Median selected as Pivot </a:t>
            </a:r>
            <a:endParaRPr b="1" sz="1900" u="sng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Ne asigură faptul că L și G sunt mereu echilibrate ca mărime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Analiză complexitate: -prima Θ(n) este din cauza selectiei medianei, iar a doua pentru pasul de partiție.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Avem: 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900"/>
          </a:p>
        </p:txBody>
      </p:sp>
      <p:pic>
        <p:nvPicPr>
          <p:cNvPr id="373" name="Google Shape;37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i&gt;T&lt;/mi&gt;&lt;mfenced&gt;&lt;mi&gt;n&lt;/mi&gt;&lt;/mfenced&gt;&lt;mo&gt;=&lt;/mo&gt;&lt;mn&gt;2&lt;/mn&gt;&lt;mi&gt;T&lt;/mi&gt;&lt;mfenced&gt;&lt;mfrac&gt;&lt;mi&gt;n&lt;/mi&gt;&lt;mn&gt;2&lt;/mn&gt;&lt;/mfrac&gt;&lt;/mfenced&gt;&lt;mo&gt;+&lt;/mo&gt;&lt;mi&gt;&amp;#x3B8;&lt;/mi&gt;&lt;mfenced&gt;&lt;mi&gt;n&lt;/mi&gt;&lt;/mfenced&gt;&lt;mo&gt;+&lt;/mo&gt;&lt;mi&gt;&amp;#x3B8;&lt;/mi&gt;&lt;mfenced&gt;&lt;mi&gt;n&lt;/mi&gt;&lt;/mfenced&gt;&lt;mspace linebreak=&quot;newline&quot;/&gt;&lt;mi&gt;T&lt;/mi&gt;&lt;mfenced&gt;&lt;mi&gt;n&lt;/mi&gt;&lt;/mfenced&gt;&lt;mo&gt;=&lt;/mo&gt;&lt;mi&gt;&amp;#x3B8;&lt;/mi&gt;&lt;mfenced&gt;&lt;mrow&gt;&lt;mi&gt;n&lt;/mi&gt;&lt;mo&gt;&amp;#xB7;&lt;/mo&gt;&lt;msub&gt;&lt;mi&gt;log&lt;/mi&gt;&lt;mn&gt;2&lt;/mn&gt;&lt;/msub&gt;&lt;mi&gt;n&lt;/mi&gt;&lt;/mrow&gt;&lt;/mfenced&gt;&lt;/math&gt;" id="375" name="Google Shape;375;p35" title="T open parentheses n close parentheses equals 2 T open parentheses n over 2 close parentheses plus theta open parentheses n close parentheses plus theta open parentheses n close parentheses&#10;T open parentheses n close parentheses equals theta open parentheses n times log subscript 2 n close parentheses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68925" y="3612326"/>
            <a:ext cx="2300723" cy="8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81" name="Google Shape;381;p36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Quicksort: Median selected as Pivot </a:t>
            </a:r>
            <a:endParaRPr b="1" sz="1900" u="sng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Ne asigură faptul că L și G sunt mereu echilibrate ca mărime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Analiză complexitate: -prima Θ(n) este din cauza selectiei medianei, iar a doua pentru pasul de partiție.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Avem: 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ro" sz="1900"/>
              <a:t>In practică acest algoritm </a:t>
            </a:r>
            <a:r>
              <a:rPr b="1" lang="ro" sz="1900" u="sng"/>
              <a:t>perfomează mai prost</a:t>
            </a:r>
            <a:r>
              <a:rPr lang="ro" sz="1900"/>
              <a:t> decât varianta Basic.</a:t>
            </a:r>
            <a:endParaRPr sz="1900"/>
          </a:p>
        </p:txBody>
      </p:sp>
      <p:pic>
        <p:nvPicPr>
          <p:cNvPr id="382" name="Google Shape;38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i&gt;T&lt;/mi&gt;&lt;mfenced&gt;&lt;mi&gt;n&lt;/mi&gt;&lt;/mfenced&gt;&lt;mo&gt;=&lt;/mo&gt;&lt;mn&gt;2&lt;/mn&gt;&lt;mi&gt;T&lt;/mi&gt;&lt;mfenced&gt;&lt;mfrac&gt;&lt;mi&gt;n&lt;/mi&gt;&lt;mn&gt;2&lt;/mn&gt;&lt;/mfrac&gt;&lt;/mfenced&gt;&lt;mo&gt;+&lt;/mo&gt;&lt;mi&gt;&amp;#x3B8;&lt;/mi&gt;&lt;mfenced&gt;&lt;mi&gt;n&lt;/mi&gt;&lt;/mfenced&gt;&lt;mo&gt;+&lt;/mo&gt;&lt;mi&gt;&amp;#x3B8;&lt;/mi&gt;&lt;mfenced&gt;&lt;mi&gt;n&lt;/mi&gt;&lt;/mfenced&gt;&lt;mspace linebreak=&quot;newline&quot;/&gt;&lt;mi&gt;T&lt;/mi&gt;&lt;mfenced&gt;&lt;mi&gt;n&lt;/mi&gt;&lt;/mfenced&gt;&lt;mo&gt;=&lt;/mo&gt;&lt;mi&gt;&amp;#x3B8;&lt;/mi&gt;&lt;mfenced&gt;&lt;mrow&gt;&lt;mi&gt;n&lt;/mi&gt;&lt;mo&gt;&amp;#xB7;&lt;/mo&gt;&lt;msub&gt;&lt;mi&gt;log&lt;/mi&gt;&lt;mn&gt;2&lt;/mn&gt;&lt;/msub&gt;&lt;mi&gt;n&lt;/mi&gt;&lt;/mrow&gt;&lt;/mfenced&gt;&lt;/math&gt;" id="384" name="Google Shape;384;p36" title="T open parentheses n close parentheses equals 2 T open parentheses n over 2 close parentheses plus theta open parentheses n close parentheses plus theta open parentheses n close parentheses&#10;T open parentheses n close parentheses equals theta open parentheses n times log subscript 2 n close parentheses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68925" y="3612326"/>
            <a:ext cx="2300723" cy="8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90" name="Google Shape;390;p37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Randomized Quicksort: </a:t>
            </a:r>
            <a:endParaRPr b="1" sz="1900" u="sng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la fiecare pas al recursiei, pivotul este ales aleator.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Este echivalent cu varianta Basic.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Detalii în </a:t>
            </a:r>
            <a:r>
              <a:rPr lang="ro" sz="19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CLRS </a:t>
            </a:r>
            <a:r>
              <a:rPr lang="ro" sz="1900"/>
              <a:t>pag 181-184</a:t>
            </a:r>
            <a:endParaRPr sz="1900"/>
          </a:p>
        </p:txBody>
      </p:sp>
      <p:pic>
        <p:nvPicPr>
          <p:cNvPr id="391" name="Google Shape;391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98" name="Google Shape;398;p38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900" u="sng"/>
              <a:t>Paranoid Quicksort: </a:t>
            </a:r>
            <a:endParaRPr b="1" sz="1900" u="sng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Repetă:</a:t>
            </a:r>
            <a:endParaRPr sz="1900"/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</a:pPr>
            <a:r>
              <a:rPr lang="ro" sz="1900"/>
              <a:t>Alegem un pivot x aleator din A</a:t>
            </a:r>
            <a:endParaRPr sz="1900"/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</a:pPr>
            <a:r>
              <a:rPr lang="ro" sz="1900"/>
              <a:t>Partitionam A în L, G, E, în funcție de x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Până când partițiile rezultate sunt de forma:</a:t>
            </a:r>
            <a:endParaRPr sz="1900"/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</a:pPr>
            <a:r>
              <a:rPr lang="ro" sz="1900"/>
              <a:t>|L|≤3/4|A| și |G|≤3/4|A| 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Apelăm recursiv algoritmul pe L și G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ro" sz="1900"/>
              <a:t>Analiza algortimului: </a:t>
            </a:r>
            <a:r>
              <a:rPr b="1" lang="ro" sz="15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23</a:t>
            </a:r>
            <a:r>
              <a:rPr b="1" lang="ro" sz="1500"/>
              <a:t> &amp; </a:t>
            </a:r>
            <a:r>
              <a:rPr b="1" lang="ro" sz="15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24</a:t>
            </a:r>
            <a:r>
              <a:rPr lang="ro" sz="1900"/>
              <a:t> </a:t>
            </a:r>
            <a:endParaRPr sz="1900"/>
          </a:p>
        </p:txBody>
      </p:sp>
      <p:pic>
        <p:nvPicPr>
          <p:cNvPr id="399" name="Google Shape;399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08" name="Google Shape;108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Ce sunt algoritmii probabilisti?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Orice algoritm care generează aleator un element </a:t>
            </a:r>
            <a:r>
              <a:rPr b="1" i="1" lang="ro"/>
              <a:t>r</a:t>
            </a:r>
            <a:r>
              <a:rPr b="1" lang="ro"/>
              <a:t>∊{1,2,...,R} si efectuează decizii în funcție de valoarea acestuia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09" name="Google Shape;10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15" name="Google Shape;11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Ce sunt algoritmii probabilisti?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Orice algoritm care generează aleator un element </a:t>
            </a:r>
            <a:r>
              <a:rPr b="1" i="1" lang="ro"/>
              <a:t>r</a:t>
            </a:r>
            <a:r>
              <a:rPr b="1" lang="ro"/>
              <a:t>∊{1,2,...,R} si efectuează decizii în funcție de valoarea acestuia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Un astfel de algoritm poate rula un număr diferit de pași și poate oferi output-uri diferite pe aceeași intrare. Astfel devine relevant sa avem mai multe iterații ale algoritmului pe un același input!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16" name="Google Shape;11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22" name="Google Shape;122;p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Algoritmii probabilisti pot fi impartiti in 2 (sau 3) clase: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23" name="Google Shape;12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30" name="Google Shape;130;p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Algoritmii probabilisti pot fi impartiti in 2 (sau 3) clase:</a:t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lang="ro" sz="1400" u="sng"/>
              <a:t>Monte Carlo</a:t>
            </a:r>
            <a:r>
              <a:rPr b="1" lang="ro" sz="1400"/>
              <a:t>:</a:t>
            </a:r>
            <a:endParaRPr b="1" sz="14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ro" sz="1300"/>
              <a:t> </a:t>
            </a:r>
            <a:r>
              <a:rPr b="1" lang="ro" sz="1400"/>
              <a:t>rulează în timp polinomial (rapid) și oferă un răspuns ”probabil” corect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31" name="Google Shape;13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38" name="Google Shape;138;p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Algoritmii probabilisti pot fi impartiti in 2 (sau 3) clase:</a:t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lang="ro" sz="1400" u="sng"/>
              <a:t>Monte Carlo</a:t>
            </a:r>
            <a:r>
              <a:rPr b="1" lang="ro" sz="1400"/>
              <a:t>: </a:t>
            </a:r>
            <a:endParaRPr b="1"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ro" sz="1400"/>
              <a:t>rulează în timp polinomial (rapid) și oferă un răspuns ”probabil” corect</a:t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lang="ro" sz="1400" u="sng"/>
              <a:t>Las Vegas</a:t>
            </a:r>
            <a:r>
              <a:rPr b="1" lang="ro" sz="1400"/>
              <a:t>:</a:t>
            </a:r>
            <a:endParaRPr b="1"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ro" sz="1400"/>
              <a:t>oferă mereu răspunsul corect în timp ”probabil” rapid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39" name="Google Shape;13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46" name="Google Shape;146;p9"/>
          <p:cNvSpPr txBox="1"/>
          <p:nvPr>
            <p:ph idx="1" type="body"/>
          </p:nvPr>
        </p:nvSpPr>
        <p:spPr>
          <a:xfrm>
            <a:off x="729450" y="2078875"/>
            <a:ext cx="7688700" cy="26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1400"/>
              <a:t>Algoritmii probabilisti pot fi impartiti in 2 (sau 3) clase:</a:t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lang="ro" sz="1400" u="sng"/>
              <a:t>Monte Carlo</a:t>
            </a:r>
            <a:r>
              <a:rPr b="1" lang="ro" sz="1400"/>
              <a:t>: </a:t>
            </a:r>
            <a:endParaRPr b="1"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ro" sz="1400"/>
              <a:t>rulează în timp polinomial (rapid) și oferă un răspuns ”probabil” corect</a:t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lang="ro" sz="1400" u="sng"/>
              <a:t>Las Vegas</a:t>
            </a:r>
            <a:r>
              <a:rPr b="1" lang="ro" sz="1400"/>
              <a:t>:</a:t>
            </a:r>
            <a:endParaRPr b="1"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ro" sz="1400"/>
              <a:t>oferă mereu răspunsul corect în timp ”probabil” rapid</a:t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i="1" lang="ro" sz="1400"/>
              <a:t>Atlantic City</a:t>
            </a:r>
            <a:r>
              <a:rPr b="1" lang="ro" sz="1400"/>
              <a:t>:</a:t>
            </a:r>
            <a:endParaRPr b="1"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ro" sz="1400"/>
              <a:t>rulează în timp ”probabil” rapid și oferă un rezultat ”probabil” corect.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47" name="Google Shape;14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83350" y="3973925"/>
            <a:ext cx="1760650" cy="116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